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01" r:id="rId2"/>
    <p:sldId id="302" r:id="rId3"/>
    <p:sldId id="303" r:id="rId4"/>
    <p:sldId id="304" r:id="rId5"/>
    <p:sldId id="378"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74" r:id="rId33"/>
    <p:sldId id="376" r:id="rId34"/>
    <p:sldId id="377" r:id="rId35"/>
    <p:sldId id="375"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73" r:id="rId66"/>
    <p:sldId id="370" r:id="rId67"/>
    <p:sldId id="371" r:id="rId68"/>
    <p:sldId id="372" r:id="rId69"/>
  </p:sldIdLst>
  <p:sldSz cx="9144000" cy="6858000" type="screen4x3"/>
  <p:notesSz cx="6881813" cy="9296400"/>
  <p:custDataLst>
    <p:tags r:id="rId72"/>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3" autoAdjust="0"/>
    <p:restoredTop sz="94421" autoAdjust="0"/>
  </p:normalViewPr>
  <p:slideViewPr>
    <p:cSldViewPr>
      <p:cViewPr varScale="1">
        <p:scale>
          <a:sx n="110" d="100"/>
          <a:sy n="110" d="100"/>
        </p:scale>
        <p:origin x="108"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2/18/2014</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2/18/2014</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415E3D7-388B-42CA-ACCD-85B4616B58A3}" type="slidenum">
              <a:rPr lang="en-US"/>
              <a:pPr/>
              <a:t>5</a:t>
            </a:fld>
            <a:r>
              <a:rPr lang="en-US" dirty="0"/>
              <a:t>##</a:t>
            </a:r>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07566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28</a:t>
            </a:fld>
            <a:endParaRPr lang="en-US" dirty="0"/>
          </a:p>
        </p:txBody>
      </p:sp>
    </p:spTree>
    <p:extLst>
      <p:ext uri="{BB962C8B-B14F-4D97-AF65-F5344CB8AC3E}">
        <p14:creationId xmlns:p14="http://schemas.microsoft.com/office/powerpoint/2010/main" val="26061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36</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39</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42</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48</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49</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50</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51</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55</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57</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58</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59</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60</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61</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62</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63</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64</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23</a:t>
            </a:fld>
            <a:endParaRPr lang="en-US" dirty="0"/>
          </a:p>
        </p:txBody>
      </p:sp>
    </p:spTree>
    <p:extLst>
      <p:ext uri="{BB962C8B-B14F-4D97-AF65-F5344CB8AC3E}">
        <p14:creationId xmlns:p14="http://schemas.microsoft.com/office/powerpoint/2010/main" val="272677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12181" y="4353191"/>
            <a:ext cx="1946036" cy="212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9"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0"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p14="http://schemas.microsoft.com/office/powerpoint/2010/main" val="293351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2065760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33</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38</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41</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46</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47</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noChangeArrowheads="1"/>
          </p:cNvSpPr>
          <p:nvPr>
            <p:ph idx="1"/>
          </p:nvPr>
        </p:nvSpPr>
        <p:spPr/>
        <p:txBody>
          <a:bodyPr/>
          <a:lstStyle/>
          <a:p>
            <a:r>
              <a:rPr lang="en-US" dirty="0"/>
              <a:t>Building blocks of .NET Framework</a:t>
            </a:r>
          </a:p>
        </p:txBody>
      </p:sp>
      <p:grpSp>
        <p:nvGrpSpPr>
          <p:cNvPr id="27" name="Group 26"/>
          <p:cNvGrpSpPr/>
          <p:nvPr/>
        </p:nvGrpSpPr>
        <p:grpSpPr>
          <a:xfrm>
            <a:off x="457200" y="2133600"/>
            <a:ext cx="7162800" cy="4267200"/>
            <a:chOff x="457200" y="1962150"/>
            <a:chExt cx="7605208" cy="4438650"/>
          </a:xfrm>
        </p:grpSpPr>
        <p:sp>
          <p:nvSpPr>
            <p:cNvPr id="9" name="Rectangle 2"/>
            <p:cNvSpPr>
              <a:spLocks noChangeArrowheads="1"/>
            </p:cNvSpPr>
            <p:nvPr/>
          </p:nvSpPr>
          <p:spPr bwMode="auto">
            <a:xfrm>
              <a:off x="457200" y="5832475"/>
              <a:ext cx="7594600" cy="568325"/>
            </a:xfrm>
            <a:prstGeom prst="rect">
              <a:avLst/>
            </a:prstGeom>
            <a:solidFill>
              <a:srgbClr val="808080"/>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808080"/>
              </a:extrusionClr>
            </a:sp3d>
          </p:spPr>
          <p:txBody>
            <a:bodyPr wrap="none" anchor="ctr">
              <a:flatTx/>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rPr>
                <a:t>Operating </a:t>
              </a:r>
              <a:r>
                <a:rPr lang="en-US" sz="2400" b="1" dirty="0" smtClean="0">
                  <a:solidFill>
                    <a:schemeClr val="tx1">
                      <a:lumMod val="60000"/>
                      <a:lumOff val="40000"/>
                    </a:schemeClr>
                  </a:solidFill>
                  <a:effectLst>
                    <a:outerShdw blurRad="38100" dist="38100" dir="2700000" algn="tl">
                      <a:srgbClr val="000000">
                        <a:alpha val="43137"/>
                      </a:srgbClr>
                    </a:outerShdw>
                  </a:effectLst>
                </a:rPr>
                <a:t>System (OS)</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0" name="Rectangle 3"/>
            <p:cNvSpPr>
              <a:spLocks noChangeArrowheads="1"/>
            </p:cNvSpPr>
            <p:nvPr/>
          </p:nvSpPr>
          <p:spPr bwMode="auto">
            <a:xfrm>
              <a:off x="457200" y="5200650"/>
              <a:ext cx="7594600" cy="568325"/>
            </a:xfrm>
            <a:prstGeom prst="rect">
              <a:avLst/>
            </a:prstGeom>
            <a:solidFill>
              <a:schemeClr val="hlink"/>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hlink"/>
              </a:extrusionClr>
            </a:sp3d>
          </p:spPr>
          <p:txBody>
            <a:bodyPr wrap="none" anchor="ctr">
              <a:flatTx/>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rPr>
                <a:t>Common Language </a:t>
              </a:r>
              <a:r>
                <a:rPr lang="en-US" sz="2400" b="1" dirty="0" smtClean="0">
                  <a:solidFill>
                    <a:schemeClr val="tx1">
                      <a:lumMod val="60000"/>
                      <a:lumOff val="40000"/>
                    </a:schemeClr>
                  </a:solidFill>
                  <a:effectLst>
                    <a:outerShdw blurRad="38100" dist="38100" dir="2700000" algn="tl">
                      <a:srgbClr val="000000">
                        <a:alpha val="43137"/>
                      </a:srgbClr>
                    </a:outerShdw>
                  </a:effectLst>
                </a:rPr>
                <a:t>Runtime (CLR)</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1" name="Rectangle 4"/>
            <p:cNvSpPr>
              <a:spLocks noChangeArrowheads="1"/>
            </p:cNvSpPr>
            <p:nvPr/>
          </p:nvSpPr>
          <p:spPr bwMode="auto">
            <a:xfrm>
              <a:off x="457200" y="4632325"/>
              <a:ext cx="7594600" cy="504825"/>
            </a:xfrm>
            <a:prstGeom prst="rect">
              <a:avLst/>
            </a:prstGeom>
            <a:solidFill>
              <a:schemeClr val="accent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2"/>
              </a:extrusionClr>
            </a:sp3d>
          </p:spPr>
          <p:txBody>
            <a:bodyPr wrap="none" anchor="ctr">
              <a:flatTx/>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rPr>
                <a:t>Base Class </a:t>
              </a:r>
              <a:r>
                <a:rPr lang="en-US" sz="2400" b="1" dirty="0" smtClean="0">
                  <a:solidFill>
                    <a:schemeClr val="tx1">
                      <a:lumMod val="60000"/>
                      <a:lumOff val="40000"/>
                    </a:schemeClr>
                  </a:solidFill>
                  <a:effectLst>
                    <a:outerShdw blurRad="38100" dist="38100" dir="2700000" algn="tl">
                      <a:srgbClr val="000000">
                        <a:alpha val="43137"/>
                      </a:srgbClr>
                    </a:outerShdw>
                  </a:effectLst>
                </a:rPr>
                <a:t>Library (BCL)</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2" name="Rectangle 5"/>
            <p:cNvSpPr>
              <a:spLocks noChangeArrowheads="1"/>
            </p:cNvSpPr>
            <p:nvPr/>
          </p:nvSpPr>
          <p:spPr bwMode="auto">
            <a:xfrm>
              <a:off x="457200" y="4064000"/>
              <a:ext cx="7594600" cy="504825"/>
            </a:xfrm>
            <a:prstGeom prst="rect">
              <a:avLst/>
            </a:prstGeom>
            <a:solidFill>
              <a:schemeClr val="accent6">
                <a:lumMod val="40000"/>
                <a:lumOff val="60000"/>
              </a:scheme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6">
                  <a:lumMod val="60000"/>
                  <a:lumOff val="40000"/>
                </a:schemeClr>
              </a:extrusionClr>
            </a:sp3d>
          </p:spPr>
          <p:txBody>
            <a:bodyPr wrap="none" anchor="ctr">
              <a:flatTx/>
            </a:bodyPr>
            <a:lstStyle/>
            <a:p>
              <a:pPr algn="ctr"/>
              <a:r>
                <a:rPr lang="en-US" sz="2400" b="1" dirty="0" smtClean="0">
                  <a:solidFill>
                    <a:schemeClr val="tx1">
                      <a:lumMod val="60000"/>
                      <a:lumOff val="40000"/>
                    </a:schemeClr>
                  </a:solidFill>
                  <a:effectLst>
                    <a:outerShdw blurRad="38100" dist="38100" dir="2700000" algn="tl">
                      <a:srgbClr val="000000">
                        <a:alpha val="43137"/>
                      </a:srgbClr>
                    </a:outerShdw>
                  </a:effectLst>
                </a:rPr>
                <a:t>ADO.NET, EF, LINQ </a:t>
              </a:r>
              <a:r>
                <a:rPr lang="en-US" sz="2400" b="1" dirty="0">
                  <a:solidFill>
                    <a:schemeClr val="tx1">
                      <a:lumMod val="60000"/>
                      <a:lumOff val="40000"/>
                    </a:schemeClr>
                  </a:solidFill>
                  <a:effectLst>
                    <a:outerShdw blurRad="38100" dist="38100" dir="2700000" algn="tl">
                      <a:srgbClr val="000000">
                        <a:alpha val="43137"/>
                      </a:srgbClr>
                    </a:outerShdw>
                  </a:effectLst>
                </a:rPr>
                <a:t>and </a:t>
              </a:r>
              <a:r>
                <a:rPr lang="en-US" sz="2400" b="1" dirty="0" smtClean="0">
                  <a:solidFill>
                    <a:schemeClr val="tx1">
                      <a:lumMod val="60000"/>
                      <a:lumOff val="40000"/>
                    </a:schemeClr>
                  </a:solidFill>
                  <a:effectLst>
                    <a:outerShdw blurRad="38100" dist="38100" dir="2700000" algn="tl">
                      <a:srgbClr val="000000">
                        <a:alpha val="43137"/>
                      </a:srgbClr>
                    </a:outerShdw>
                  </a:effectLst>
                </a:rPr>
                <a:t>XML (Data Tier)</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3" name="Rectangle 5"/>
            <p:cNvSpPr>
              <a:spLocks noChangeArrowheads="1"/>
            </p:cNvSpPr>
            <p:nvPr/>
          </p:nvSpPr>
          <p:spPr bwMode="auto">
            <a:xfrm>
              <a:off x="467808" y="3495152"/>
              <a:ext cx="7594600" cy="504825"/>
            </a:xfrm>
            <a:prstGeom prst="rect">
              <a:avLst/>
            </a:prstGeom>
            <a:solidFill>
              <a:srgbClr val="FF99FF"/>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FF69FF"/>
              </a:extrusionClr>
            </a:sp3d>
          </p:spPr>
          <p:txBody>
            <a:bodyPr wrap="none" anchor="ctr">
              <a:flatTx/>
            </a:bodyPr>
            <a:lstStyle/>
            <a:p>
              <a:pPr algn="ctr"/>
              <a:r>
                <a:rPr lang="en-US" sz="2400" b="1" dirty="0" smtClean="0">
                  <a:solidFill>
                    <a:schemeClr val="tx1">
                      <a:lumMod val="60000"/>
                      <a:lumOff val="40000"/>
                    </a:schemeClr>
                  </a:solidFill>
                  <a:effectLst>
                    <a:outerShdw blurRad="38100" dist="38100" dir="2700000" algn="tl">
                      <a:srgbClr val="000000">
                        <a:alpha val="43137"/>
                      </a:srgbClr>
                    </a:outerShdw>
                  </a:effectLst>
                </a:rPr>
                <a:t>WCF and WWF (Communication and Workflow Tier)</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4" name="Rectangle 6"/>
            <p:cNvSpPr>
              <a:spLocks noChangeArrowheads="1"/>
            </p:cNvSpPr>
            <p:nvPr/>
          </p:nvSpPr>
          <p:spPr bwMode="auto">
            <a:xfrm>
              <a:off x="461944" y="2534714"/>
              <a:ext cx="3094056" cy="884238"/>
            </a:xfrm>
            <a:prstGeom prst="rect">
              <a:avLst/>
            </a:prstGeom>
            <a:solidFill>
              <a:srgbClr val="F8C15E"/>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4">
                  <a:lumMod val="75000"/>
                </a:schemeClr>
              </a:extrusionClr>
            </a:sp3d>
          </p:spPr>
          <p:txBody>
            <a:bodyPr wrap="none" anchor="ctr">
              <a:flatTx/>
            </a:bodyPr>
            <a:lstStyle/>
            <a:p>
              <a:pPr algn="ctr">
                <a:lnSpc>
                  <a:spcPts val="2200"/>
                </a:lnSpc>
              </a:pPr>
              <a:r>
                <a:rPr lang="en-US" sz="2400" b="1" dirty="0">
                  <a:solidFill>
                    <a:schemeClr val="tx1">
                      <a:lumMod val="60000"/>
                      <a:lumOff val="40000"/>
                    </a:schemeClr>
                  </a:solidFill>
                  <a:effectLst>
                    <a:outerShdw blurRad="38100" dist="38100" dir="2700000" algn="tl">
                      <a:srgbClr val="000000">
                        <a:alpha val="43137"/>
                      </a:srgbClr>
                    </a:outerShdw>
                  </a:effectLst>
                </a:rPr>
                <a:t>ASP.NET</a:t>
              </a:r>
            </a:p>
            <a:p>
              <a:pPr algn="ctr">
                <a:lnSpc>
                  <a:spcPts val="2200"/>
                </a:lnSpc>
              </a:pPr>
              <a:r>
                <a:rPr lang="en-US" sz="1800" b="1" i="1" dirty="0">
                  <a:solidFill>
                    <a:schemeClr val="tx1">
                      <a:lumMod val="60000"/>
                      <a:lumOff val="40000"/>
                    </a:schemeClr>
                  </a:solidFill>
                  <a:effectLst>
                    <a:outerShdw blurRad="38100" dist="38100" dir="2700000" algn="tl">
                      <a:srgbClr val="000000">
                        <a:alpha val="43137"/>
                      </a:srgbClr>
                    </a:outerShdw>
                  </a:effectLst>
                </a:rPr>
                <a:t>Web </a:t>
              </a:r>
              <a:r>
                <a:rPr lang="en-US" sz="1800" b="1" i="1" dirty="0" smtClean="0">
                  <a:solidFill>
                    <a:schemeClr val="tx1">
                      <a:lumMod val="60000"/>
                      <a:lumOff val="40000"/>
                    </a:schemeClr>
                  </a:solidFill>
                  <a:effectLst>
                    <a:outerShdw blurRad="38100" dist="38100" dir="2700000" algn="tl">
                      <a:srgbClr val="000000">
                        <a:alpha val="43137"/>
                      </a:srgbClr>
                    </a:outerShdw>
                  </a:effectLst>
                </a:rPr>
                <a:t>Forms, MVC,</a:t>
              </a:r>
              <a:br>
                <a:rPr lang="en-US" sz="1800" b="1" i="1" dirty="0" smtClean="0">
                  <a:solidFill>
                    <a:schemeClr val="tx1">
                      <a:lumMod val="60000"/>
                      <a:lumOff val="40000"/>
                    </a:schemeClr>
                  </a:solidFill>
                  <a:effectLst>
                    <a:outerShdw blurRad="38100" dist="38100" dir="2700000" algn="tl">
                      <a:srgbClr val="000000">
                        <a:alpha val="43137"/>
                      </a:srgbClr>
                    </a:outerShdw>
                  </a:effectLst>
                </a:rPr>
              </a:br>
              <a:r>
                <a:rPr lang="en-US" sz="1800" b="1" i="1" dirty="0" smtClean="0">
                  <a:solidFill>
                    <a:schemeClr val="tx1">
                      <a:lumMod val="60000"/>
                      <a:lumOff val="40000"/>
                    </a:schemeClr>
                  </a:solidFill>
                  <a:effectLst>
                    <a:outerShdw blurRad="38100" dist="38100" dir="2700000" algn="tl">
                      <a:srgbClr val="000000">
                        <a:alpha val="43137"/>
                      </a:srgbClr>
                    </a:outerShdw>
                  </a:effectLst>
                </a:rPr>
                <a:t>Web API, </a:t>
              </a:r>
              <a:r>
                <a:rPr lang="en-US" sz="1800" b="1" i="1" noProof="1" smtClean="0">
                  <a:solidFill>
                    <a:schemeClr val="tx1">
                      <a:lumMod val="60000"/>
                      <a:lumOff val="40000"/>
                    </a:schemeClr>
                  </a:solidFill>
                  <a:effectLst>
                    <a:outerShdw blurRad="38100" dist="38100" dir="2700000" algn="tl">
                      <a:srgbClr val="000000">
                        <a:alpha val="43137"/>
                      </a:srgbClr>
                    </a:outerShdw>
                  </a:effectLst>
                </a:rPr>
                <a:t>SignalR</a:t>
              </a:r>
              <a:endParaRPr lang="en-US" sz="1800" b="1" i="1" noProof="1">
                <a:solidFill>
                  <a:schemeClr val="tx1">
                    <a:lumMod val="60000"/>
                    <a:lumOff val="40000"/>
                  </a:schemeClr>
                </a:solidFill>
                <a:effectLst>
                  <a:outerShdw blurRad="38100" dist="38100" dir="2700000" algn="tl">
                    <a:srgbClr val="000000">
                      <a:alpha val="43137"/>
                    </a:srgbClr>
                  </a:outerShdw>
                </a:effectLst>
              </a:endParaRPr>
            </a:p>
          </p:txBody>
        </p:sp>
        <p:sp>
          <p:nvSpPr>
            <p:cNvPr id="15" name="Rectangle 7"/>
            <p:cNvSpPr>
              <a:spLocks noChangeArrowheads="1"/>
            </p:cNvSpPr>
            <p:nvPr/>
          </p:nvSpPr>
          <p:spPr bwMode="auto">
            <a:xfrm>
              <a:off x="3632200" y="2531016"/>
              <a:ext cx="1447800" cy="884238"/>
            </a:xfrm>
            <a:prstGeom prst="rect">
              <a:avLst/>
            </a:prstGeom>
            <a:solidFill>
              <a:srgbClr val="F8C15E"/>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4">
                  <a:lumMod val="75000"/>
                </a:schemeClr>
              </a:extrusionClr>
            </a:sp3d>
          </p:spPr>
          <p:txBody>
            <a:bodyPr wrap="none" anchor="ctr">
              <a:flatTx/>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rPr>
                <a:t>Windows</a:t>
              </a:r>
            </a:p>
            <a:p>
              <a:pPr algn="ctr"/>
              <a:r>
                <a:rPr lang="en-US" sz="2400" b="1" dirty="0">
                  <a:solidFill>
                    <a:schemeClr val="tx1">
                      <a:lumMod val="60000"/>
                      <a:lumOff val="40000"/>
                    </a:schemeClr>
                  </a:solidFill>
                  <a:effectLst>
                    <a:outerShdw blurRad="38100" dist="38100" dir="2700000" algn="tl">
                      <a:srgbClr val="000000">
                        <a:alpha val="43137"/>
                      </a:srgbClr>
                    </a:outerShdw>
                  </a:effectLst>
                </a:rPr>
                <a:t>Forms</a:t>
              </a:r>
            </a:p>
          </p:txBody>
        </p:sp>
        <p:sp>
          <p:nvSpPr>
            <p:cNvPr id="16" name="Rectangle 7"/>
            <p:cNvSpPr>
              <a:spLocks noChangeArrowheads="1"/>
            </p:cNvSpPr>
            <p:nvPr/>
          </p:nvSpPr>
          <p:spPr bwMode="auto">
            <a:xfrm>
              <a:off x="5156200" y="2531016"/>
              <a:ext cx="1333500" cy="884238"/>
            </a:xfrm>
            <a:prstGeom prst="rect">
              <a:avLst/>
            </a:prstGeom>
            <a:solidFill>
              <a:srgbClr val="F8C15E"/>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4">
                  <a:lumMod val="75000"/>
                </a:schemeClr>
              </a:extrusionClr>
            </a:sp3d>
          </p:spPr>
          <p:txBody>
            <a:bodyPr wrap="none" anchor="ctr">
              <a:flatTx/>
            </a:bodyPr>
            <a:lstStyle/>
            <a:p>
              <a:pPr algn="ctr"/>
              <a:r>
                <a:rPr lang="en-US" sz="2400" b="1" dirty="0" smtClean="0">
                  <a:solidFill>
                    <a:schemeClr val="tx1">
                      <a:lumMod val="60000"/>
                      <a:lumOff val="40000"/>
                    </a:schemeClr>
                  </a:solidFill>
                  <a:effectLst>
                    <a:outerShdw blurRad="38100" dist="38100" dir="2700000" algn="tl">
                      <a:srgbClr val="000000">
                        <a:alpha val="43137"/>
                      </a:srgbClr>
                    </a:outerShdw>
                  </a:effectLst>
                </a:rPr>
                <a:t>WPF / </a:t>
              </a:r>
              <a:br>
                <a:rPr lang="en-US" sz="2400" b="1" dirty="0" smtClean="0">
                  <a:solidFill>
                    <a:schemeClr val="tx1">
                      <a:lumMod val="60000"/>
                      <a:lumOff val="40000"/>
                    </a:schemeClr>
                  </a:solidFill>
                  <a:effectLst>
                    <a:outerShdw blurRad="38100" dist="38100" dir="2700000" algn="tl">
                      <a:srgbClr val="000000">
                        <a:alpha val="43137"/>
                      </a:srgbClr>
                    </a:outerShdw>
                  </a:effectLst>
                </a:rPr>
              </a:br>
              <a:r>
                <a:rPr lang="en-US" sz="2400" b="1" dirty="0" smtClean="0">
                  <a:solidFill>
                    <a:schemeClr val="tx1">
                      <a:lumMod val="60000"/>
                      <a:lumOff val="40000"/>
                    </a:schemeClr>
                  </a:solidFill>
                  <a:effectLst>
                    <a:outerShdw blurRad="38100" dist="38100" dir="2700000" algn="tl">
                      <a:srgbClr val="000000">
                        <a:alpha val="43137"/>
                      </a:srgbClr>
                    </a:outerShdw>
                  </a:effectLst>
                </a:rPr>
                <a:t>XAML</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7" name="Rectangle 7"/>
            <p:cNvSpPr>
              <a:spLocks noChangeArrowheads="1"/>
            </p:cNvSpPr>
            <p:nvPr/>
          </p:nvSpPr>
          <p:spPr bwMode="auto">
            <a:xfrm>
              <a:off x="6565900" y="2531016"/>
              <a:ext cx="1485900" cy="884238"/>
            </a:xfrm>
            <a:prstGeom prst="rect">
              <a:avLst/>
            </a:prstGeom>
            <a:solidFill>
              <a:srgbClr val="F8C15E"/>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4">
                  <a:lumMod val="75000"/>
                </a:schemeClr>
              </a:extrusionClr>
            </a:sp3d>
          </p:spPr>
          <p:txBody>
            <a:bodyPr wrap="none" anchor="ctr">
              <a:flatTx/>
            </a:bodyPr>
            <a:lstStyle/>
            <a:p>
              <a:pPr algn="ctr"/>
              <a:r>
                <a:rPr lang="en-US" sz="2400" b="1" noProof="1" smtClean="0">
                  <a:solidFill>
                    <a:schemeClr val="tx1">
                      <a:lumMod val="60000"/>
                      <a:lumOff val="40000"/>
                    </a:schemeClr>
                  </a:solidFill>
                  <a:effectLst>
                    <a:outerShdw blurRad="38100" dist="38100" dir="2700000" algn="tl">
                      <a:srgbClr val="000000">
                        <a:alpha val="43137"/>
                      </a:srgbClr>
                    </a:outerShdw>
                  </a:effectLst>
                </a:rPr>
                <a:t>WinJS</a:t>
              </a:r>
              <a:r>
                <a:rPr lang="en-US" sz="2400" b="1" dirty="0" smtClean="0">
                  <a:solidFill>
                    <a:schemeClr val="tx1">
                      <a:lumMod val="60000"/>
                      <a:lumOff val="40000"/>
                    </a:schemeClr>
                  </a:solidFill>
                  <a:effectLst>
                    <a:outerShdw blurRad="38100" dist="38100" dir="2700000" algn="tl">
                      <a:srgbClr val="000000">
                        <a:alpha val="43137"/>
                      </a:srgbClr>
                    </a:outerShdw>
                  </a:effectLst>
                </a:rPr>
                <a:t> /</a:t>
              </a:r>
              <a:br>
                <a:rPr lang="en-US" sz="2400" b="1" dirty="0" smtClean="0">
                  <a:solidFill>
                    <a:schemeClr val="tx1">
                      <a:lumMod val="60000"/>
                      <a:lumOff val="40000"/>
                    </a:schemeClr>
                  </a:solidFill>
                  <a:effectLst>
                    <a:outerShdw blurRad="38100" dist="38100" dir="2700000" algn="tl">
                      <a:srgbClr val="000000">
                        <a:alpha val="43137"/>
                      </a:srgbClr>
                    </a:outerShdw>
                  </a:effectLst>
                </a:rPr>
              </a:br>
              <a:r>
                <a:rPr lang="en-US" sz="2400" b="1" dirty="0" smtClean="0">
                  <a:solidFill>
                    <a:schemeClr val="tx1">
                      <a:lumMod val="60000"/>
                      <a:lumOff val="40000"/>
                    </a:schemeClr>
                  </a:solidFill>
                  <a:effectLst>
                    <a:outerShdw blurRad="38100" dist="38100" dir="2700000" algn="tl">
                      <a:srgbClr val="000000">
                        <a:alpha val="43137"/>
                      </a:srgbClr>
                    </a:outerShdw>
                  </a:effectLst>
                </a:rPr>
                <a:t>Win8</a:t>
              </a:r>
              <a:endParaRPr lang="en-US" sz="2400" b="1" dirty="0">
                <a:solidFill>
                  <a:schemeClr val="tx1">
                    <a:lumMod val="60000"/>
                    <a:lumOff val="40000"/>
                  </a:schemeClr>
                </a:solidFill>
                <a:effectLst>
                  <a:outerShdw blurRad="38100" dist="38100" dir="2700000" algn="tl">
                    <a:srgbClr val="000000">
                      <a:alpha val="43137"/>
                    </a:srgbClr>
                  </a:outerShdw>
                </a:effectLst>
              </a:endParaRPr>
            </a:p>
          </p:txBody>
        </p:sp>
        <p:sp>
          <p:nvSpPr>
            <p:cNvPr id="18" name="Rectangle 10"/>
            <p:cNvSpPr>
              <a:spLocks noChangeArrowheads="1"/>
            </p:cNvSpPr>
            <p:nvPr/>
          </p:nvSpPr>
          <p:spPr bwMode="auto">
            <a:xfrm>
              <a:off x="458283" y="1981200"/>
              <a:ext cx="644525"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C#</a:t>
              </a:r>
            </a:p>
          </p:txBody>
        </p:sp>
        <p:sp>
          <p:nvSpPr>
            <p:cNvPr id="19" name="Rectangle 11"/>
            <p:cNvSpPr>
              <a:spLocks noChangeArrowheads="1"/>
            </p:cNvSpPr>
            <p:nvPr/>
          </p:nvSpPr>
          <p:spPr bwMode="auto">
            <a:xfrm>
              <a:off x="1147744" y="1981200"/>
              <a:ext cx="650875"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C++</a:t>
              </a:r>
            </a:p>
          </p:txBody>
        </p:sp>
        <p:sp>
          <p:nvSpPr>
            <p:cNvPr id="20" name="Rectangle 12"/>
            <p:cNvSpPr>
              <a:spLocks noChangeArrowheads="1"/>
            </p:cNvSpPr>
            <p:nvPr/>
          </p:nvSpPr>
          <p:spPr bwMode="auto">
            <a:xfrm>
              <a:off x="1849456" y="1981200"/>
              <a:ext cx="1106992"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VB.NET</a:t>
              </a:r>
            </a:p>
          </p:txBody>
        </p:sp>
        <p:sp>
          <p:nvSpPr>
            <p:cNvPr id="21" name="Rectangle 13"/>
            <p:cNvSpPr>
              <a:spLocks noChangeArrowheads="1"/>
            </p:cNvSpPr>
            <p:nvPr/>
          </p:nvSpPr>
          <p:spPr bwMode="auto">
            <a:xfrm>
              <a:off x="2998264" y="1981200"/>
              <a:ext cx="684213"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J#</a:t>
              </a:r>
            </a:p>
          </p:txBody>
        </p:sp>
        <p:sp>
          <p:nvSpPr>
            <p:cNvPr id="22" name="Rectangle 13"/>
            <p:cNvSpPr>
              <a:spLocks noChangeArrowheads="1"/>
            </p:cNvSpPr>
            <p:nvPr/>
          </p:nvSpPr>
          <p:spPr bwMode="auto">
            <a:xfrm>
              <a:off x="3735947" y="1981200"/>
              <a:ext cx="684213"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smtClean="0">
                  <a:solidFill>
                    <a:schemeClr val="tx1">
                      <a:lumMod val="60000"/>
                      <a:lumOff val="40000"/>
                    </a:schemeClr>
                  </a:solidFill>
                  <a:effectLst>
                    <a:outerShdw blurRad="38100" dist="38100" dir="2700000" algn="tl">
                      <a:srgbClr val="000000">
                        <a:alpha val="43137"/>
                      </a:srgbClr>
                    </a:outerShdw>
                  </a:effectLst>
                </a:rPr>
                <a:t>F#</a:t>
              </a:r>
              <a:endParaRPr lang="en-US" sz="2200" b="1" dirty="0">
                <a:solidFill>
                  <a:schemeClr val="tx1">
                    <a:lumMod val="60000"/>
                    <a:lumOff val="40000"/>
                  </a:schemeClr>
                </a:solidFill>
                <a:effectLst>
                  <a:outerShdw blurRad="38100" dist="38100" dir="2700000" algn="tl">
                    <a:srgbClr val="000000">
                      <a:alpha val="43137"/>
                    </a:srgbClr>
                  </a:outerShdw>
                </a:effectLst>
              </a:endParaRPr>
            </a:p>
          </p:txBody>
        </p:sp>
        <p:sp>
          <p:nvSpPr>
            <p:cNvPr id="23" name="Rectangle 13"/>
            <p:cNvSpPr>
              <a:spLocks noChangeArrowheads="1"/>
            </p:cNvSpPr>
            <p:nvPr/>
          </p:nvSpPr>
          <p:spPr bwMode="auto">
            <a:xfrm>
              <a:off x="4471987" y="1981200"/>
              <a:ext cx="932910"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smtClean="0">
                  <a:solidFill>
                    <a:schemeClr val="tx1">
                      <a:lumMod val="60000"/>
                      <a:lumOff val="40000"/>
                    </a:schemeClr>
                  </a:solidFill>
                  <a:effectLst>
                    <a:outerShdw blurRad="38100" dist="38100" dir="2700000" algn="tl">
                      <a:srgbClr val="000000">
                        <a:alpha val="43137"/>
                      </a:srgbClr>
                    </a:outerShdw>
                  </a:effectLst>
                </a:rPr>
                <a:t>PHP</a:t>
              </a:r>
              <a:endParaRPr lang="en-US" sz="2200" b="1" dirty="0">
                <a:solidFill>
                  <a:schemeClr val="tx1">
                    <a:lumMod val="60000"/>
                    <a:lumOff val="40000"/>
                  </a:schemeClr>
                </a:solidFill>
                <a:effectLst>
                  <a:outerShdw blurRad="38100" dist="38100" dir="2700000" algn="tl">
                    <a:srgbClr val="000000">
                      <a:alpha val="43137"/>
                    </a:srgbClr>
                  </a:outerShdw>
                </a:effectLst>
              </a:endParaRPr>
            </a:p>
          </p:txBody>
        </p:sp>
        <p:sp>
          <p:nvSpPr>
            <p:cNvPr id="24" name="Rectangle 14"/>
            <p:cNvSpPr>
              <a:spLocks noChangeArrowheads="1"/>
            </p:cNvSpPr>
            <p:nvPr/>
          </p:nvSpPr>
          <p:spPr bwMode="auto">
            <a:xfrm>
              <a:off x="5463110" y="1981200"/>
              <a:ext cx="785848"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Perl</a:t>
              </a:r>
            </a:p>
          </p:txBody>
        </p:sp>
        <p:sp>
          <p:nvSpPr>
            <p:cNvPr id="25" name="Rectangle 16"/>
            <p:cNvSpPr>
              <a:spLocks noChangeArrowheads="1"/>
            </p:cNvSpPr>
            <p:nvPr/>
          </p:nvSpPr>
          <p:spPr bwMode="auto">
            <a:xfrm>
              <a:off x="6299200" y="1970088"/>
              <a:ext cx="914400"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r>
                <a:rPr lang="en-US" sz="2200" b="1" dirty="0">
                  <a:solidFill>
                    <a:schemeClr val="tx1">
                      <a:lumMod val="60000"/>
                      <a:lumOff val="40000"/>
                    </a:schemeClr>
                  </a:solidFill>
                  <a:effectLst>
                    <a:outerShdw blurRad="38100" dist="38100" dir="2700000" algn="tl">
                      <a:srgbClr val="000000">
                        <a:alpha val="43137"/>
                      </a:srgbClr>
                    </a:outerShdw>
                  </a:effectLst>
                </a:rPr>
                <a:t>Delphi</a:t>
              </a:r>
            </a:p>
          </p:txBody>
        </p:sp>
        <p:sp>
          <p:nvSpPr>
            <p:cNvPr id="26" name="Rectangle 17"/>
            <p:cNvSpPr>
              <a:spLocks noChangeArrowheads="1"/>
            </p:cNvSpPr>
            <p:nvPr/>
          </p:nvSpPr>
          <p:spPr bwMode="auto">
            <a:xfrm>
              <a:off x="7259637" y="1962150"/>
              <a:ext cx="792163" cy="504825"/>
            </a:xfrm>
            <a:prstGeom prst="rect">
              <a:avLst/>
            </a:prstGeom>
            <a:solidFill>
              <a:srgbClr val="5A99D2"/>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5A99D2"/>
              </a:extrusionClr>
            </a:sp3d>
          </p:spPr>
          <p:txBody>
            <a:bodyPr wrap="none" anchor="ctr">
              <a:flatTx/>
            </a:bodyPr>
            <a:lstStyle/>
            <a:p>
              <a:pPr algn="ctr">
                <a:lnSpc>
                  <a:spcPct val="100000"/>
                </a:lnSpc>
              </a:pPr>
              <a:r>
                <a:rPr lang="en-US" sz="2200" b="1" dirty="0">
                  <a:solidFill>
                    <a:schemeClr val="tx1">
                      <a:lumMod val="60000"/>
                      <a:lumOff val="40000"/>
                    </a:schemeClr>
                  </a:solidFill>
                  <a:effectLst>
                    <a:outerShdw blurRad="38100" dist="38100" dir="2700000" algn="tl">
                      <a:srgbClr val="000000">
                        <a:alpha val="43137"/>
                      </a:srgbClr>
                    </a:outerShdw>
                  </a:effectLst>
                </a:rPr>
                <a:t>…</a:t>
              </a:r>
            </a:p>
          </p:txBody>
        </p:sp>
      </p:grpSp>
      <p:sp>
        <p:nvSpPr>
          <p:cNvPr id="456706" name="Rectangle 2"/>
          <p:cNvSpPr>
            <a:spLocks noGrp="1" noChangeArrowheads="1"/>
          </p:cNvSpPr>
          <p:nvPr>
            <p:ph type="title"/>
          </p:nvPr>
        </p:nvSpPr>
        <p:spPr/>
        <p:txBody>
          <a:bodyPr/>
          <a:lstStyle/>
          <a:p>
            <a:r>
              <a:rPr lang="en-US" dirty="0"/>
              <a:t>Inside .NET Framework</a:t>
            </a:r>
            <a:endParaRPr lang="bg-BG" dirty="0"/>
          </a:p>
        </p:txBody>
      </p:sp>
      <p:sp>
        <p:nvSpPr>
          <p:cNvPr id="28"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
        <p:nvSpPr>
          <p:cNvPr id="456725" name="AutoShape 21"/>
          <p:cNvSpPr>
            <a:spLocks/>
          </p:cNvSpPr>
          <p:nvPr/>
        </p:nvSpPr>
        <p:spPr bwMode="auto">
          <a:xfrm>
            <a:off x="7830498" y="2466754"/>
            <a:ext cx="345939" cy="2509284"/>
          </a:xfrm>
          <a:prstGeom prst="rightBrace">
            <a:avLst>
              <a:gd name="adj1" fmla="val 36330"/>
              <a:gd name="adj2" fmla="val 50000"/>
            </a:avLst>
          </a:prstGeom>
          <a:noFill/>
          <a:ln w="31750">
            <a:solidFill>
              <a:schemeClr val="accent5">
                <a:lumMod val="20000"/>
                <a:lumOff val="80000"/>
              </a:schemeClr>
            </a:solidFill>
            <a:round/>
            <a:headEnd type="none" w="sm" len="sm"/>
            <a:tailEnd type="none" w="sm" len="sm"/>
          </a:ln>
          <a:effectLst/>
        </p:spPr>
        <p:txBody>
          <a:bodyPr wrap="none" anchor="ctr"/>
          <a:lstStyle/>
          <a:p>
            <a:endParaRPr lang="en-US"/>
          </a:p>
        </p:txBody>
      </p:sp>
      <p:sp>
        <p:nvSpPr>
          <p:cNvPr id="456726" name="Text Box 22"/>
          <p:cNvSpPr txBox="1">
            <a:spLocks noChangeArrowheads="1"/>
          </p:cNvSpPr>
          <p:nvPr/>
        </p:nvSpPr>
        <p:spPr bwMode="auto">
          <a:xfrm>
            <a:off x="8185204" y="3439633"/>
            <a:ext cx="841838" cy="579646"/>
          </a:xfrm>
          <a:prstGeom prst="rect">
            <a:avLst/>
          </a:prstGeom>
        </p:spPr>
        <p:txBody>
          <a:bodyPr/>
          <a:lstStyle/>
          <a:p>
            <a:pPr marL="282575" indent="-282575" eaLnBrk="0" hangingPunct="0">
              <a:lnSpc>
                <a:spcPts val="3800"/>
              </a:lnSpc>
              <a:spcBef>
                <a:spcPts val="600"/>
              </a:spcBef>
              <a:spcAft>
                <a:spcPts val="600"/>
              </a:spcAft>
              <a:buClr>
                <a:schemeClr val="accent5">
                  <a:lumMod val="40000"/>
                  <a:lumOff val="60000"/>
                </a:schemeClr>
              </a:buClr>
              <a:buSzPct val="70000"/>
              <a:tabLst>
                <a:tab pos="282575" algn="l"/>
              </a:tabLst>
            </a:pPr>
            <a:r>
              <a:rPr lang="en-US" sz="2800" b="1" dirty="0">
                <a:solidFill>
                  <a:srgbClr val="EBFFD2"/>
                </a:solidFill>
                <a:effectLst>
                  <a:outerShdw blurRad="38100" dist="38100" dir="2700000" algn="tl">
                    <a:srgbClr val="000000">
                      <a:alpha val="43137"/>
                    </a:srgbClr>
                  </a:outerShdw>
                </a:effectLst>
                <a:latin typeface="+mn-lt"/>
              </a:rPr>
              <a:t>FCL</a:t>
            </a:r>
            <a:endParaRPr lang="bg-BG" sz="2800" b="1" dirty="0">
              <a:solidFill>
                <a:srgbClr val="EBFFD2"/>
              </a:solidFill>
              <a:effectLst>
                <a:outerShdw blurRad="38100" dist="38100" dir="2700000" algn="tl">
                  <a:srgbClr val="000000">
                    <a:alpha val="43137"/>
                  </a:srgbClr>
                </a:outerShdw>
              </a:effectLst>
              <a:latin typeface="+mn-lt"/>
            </a:endParaRPr>
          </a:p>
        </p:txBody>
      </p:sp>
      <p:sp>
        <p:nvSpPr>
          <p:cNvPr id="456727" name="AutoShape 23"/>
          <p:cNvSpPr>
            <a:spLocks/>
          </p:cNvSpPr>
          <p:nvPr/>
        </p:nvSpPr>
        <p:spPr bwMode="auto">
          <a:xfrm>
            <a:off x="7827334" y="5018568"/>
            <a:ext cx="304800" cy="574158"/>
          </a:xfrm>
          <a:prstGeom prst="rightBrace">
            <a:avLst>
              <a:gd name="adj1" fmla="val 14280"/>
              <a:gd name="adj2" fmla="val 50000"/>
            </a:avLst>
          </a:prstGeom>
          <a:noFill/>
          <a:ln w="31750">
            <a:solidFill>
              <a:schemeClr val="accent5">
                <a:lumMod val="20000"/>
                <a:lumOff val="80000"/>
              </a:schemeClr>
            </a:solidFill>
            <a:round/>
            <a:headEnd type="none" w="sm" len="sm"/>
            <a:tailEnd type="none" w="sm" len="sm"/>
          </a:ln>
          <a:effectLst/>
        </p:spPr>
        <p:txBody>
          <a:bodyPr wrap="none" anchor="ctr"/>
          <a:lstStyle/>
          <a:p>
            <a:endParaRPr lang="en-US"/>
          </a:p>
        </p:txBody>
      </p:sp>
      <p:sp>
        <p:nvSpPr>
          <p:cNvPr id="456728" name="Text Box 24"/>
          <p:cNvSpPr txBox="1">
            <a:spLocks noChangeArrowheads="1"/>
          </p:cNvSpPr>
          <p:nvPr/>
        </p:nvSpPr>
        <p:spPr bwMode="auto">
          <a:xfrm>
            <a:off x="8163385" y="5025486"/>
            <a:ext cx="904415" cy="579646"/>
          </a:xfrm>
          <a:prstGeom prst="rect">
            <a:avLst/>
          </a:prstGeom>
        </p:spPr>
        <p:txBody>
          <a:bodyPr/>
          <a:lstStyle/>
          <a:p>
            <a:pPr marL="282575" indent="-282575" eaLnBrk="0" hangingPunct="0">
              <a:lnSpc>
                <a:spcPts val="3800"/>
              </a:lnSpc>
              <a:spcBef>
                <a:spcPts val="600"/>
              </a:spcBef>
              <a:spcAft>
                <a:spcPts val="600"/>
              </a:spcAft>
              <a:buClr>
                <a:schemeClr val="accent5">
                  <a:lumMod val="40000"/>
                  <a:lumOff val="60000"/>
                </a:schemeClr>
              </a:buClr>
              <a:buSzPct val="70000"/>
              <a:tabLst>
                <a:tab pos="282575" algn="l"/>
              </a:tabLst>
            </a:pPr>
            <a:r>
              <a:rPr lang="en-US" sz="2800" b="1" dirty="0">
                <a:solidFill>
                  <a:srgbClr val="EBFFD2"/>
                </a:solidFill>
                <a:effectLst>
                  <a:outerShdw blurRad="38100" dist="38100" dir="2700000" algn="tl">
                    <a:srgbClr val="000000">
                      <a:alpha val="43137"/>
                    </a:srgbClr>
                  </a:outerShdw>
                </a:effectLst>
                <a:latin typeface="+mn-lt"/>
              </a:rPr>
              <a:t>CLR</a:t>
            </a:r>
            <a:endParaRPr lang="bg-BG" sz="2800" b="1" dirty="0">
              <a:solidFill>
                <a:srgbClr val="EBFFD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86168245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54</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56</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61</a:t>
            </a:fld>
            <a:endParaRPr lang="en-US" sz="1100" dirty="0"/>
          </a:p>
        </p:txBody>
      </p:sp>
    </p:spTree>
    <p:extLst>
      <p:ext uri="{BB962C8B-B14F-4D97-AF65-F5344CB8AC3E}">
        <p14:creationId xmlns:p14="http://schemas.microsoft.com/office/powerpoint/2010/main" val="161887794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63</a:t>
            </a:fld>
            <a:endParaRPr lang="en-US" sz="1100" dirty="0"/>
          </a:p>
        </p:txBody>
      </p:sp>
    </p:spTree>
    <p:extLst>
      <p:ext uri="{BB962C8B-B14F-4D97-AF65-F5344CB8AC3E}">
        <p14:creationId xmlns:p14="http://schemas.microsoft.com/office/powerpoint/2010/main" val="199148267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26376116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964932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3510</TotalTime>
  <Words>3074</Words>
  <Application>Microsoft Office PowerPoint</Application>
  <PresentationFormat>On-screen Show (4:3)</PresentationFormat>
  <Paragraphs>664</Paragraphs>
  <Slides>68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Calibri</vt:lpstr>
      <vt:lpstr>Cambria</vt:lpstr>
      <vt:lpstr>Consolas</vt:lpstr>
      <vt:lpstr>Corbel</vt:lpstr>
      <vt:lpstr>Courier New</vt:lpstr>
      <vt:lpstr>Wingdings</vt:lpstr>
      <vt:lpstr>Wingdings 2</vt:lpstr>
      <vt:lpstr>Telerik Academy</vt:lpstr>
      <vt:lpstr>Common Type System</vt:lpstr>
      <vt:lpstr>Table of Contents</vt:lpstr>
      <vt:lpstr>Table of Contents (2)</vt:lpstr>
      <vt:lpstr>What is Common Type System (CTS)?</vt:lpstr>
      <vt:lpstr>Inside .NET Framework</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Nikolay</cp:lastModifiedBy>
  <cp:revision>663</cp:revision>
  <dcterms:created xsi:type="dcterms:W3CDTF">2007-12-08T16:03:35Z</dcterms:created>
  <dcterms:modified xsi:type="dcterms:W3CDTF">2014-02-18T15:59:54Z</dcterms:modified>
  <cp:category>software engineering</cp:category>
</cp:coreProperties>
</file>